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03D4E-471D-48E8-85E7-E12799D2B58C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C6BD-350E-4CE9-BEA7-B42001EC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374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03D4E-471D-48E8-85E7-E12799D2B58C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DC6BD-350E-4CE9-BEA7-B42001EC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1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37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smtClean="0"/>
              <a:t>18.2 Algorithms for External</a:t>
            </a:r>
            <a:r>
              <a:rPr lang="en-US" spc="-30" smtClean="0"/>
              <a:t> </a:t>
            </a:r>
            <a:r>
              <a:rPr lang="en-US" spc="-5" smtClean="0"/>
              <a:t>Sorting</a:t>
            </a:r>
            <a:endParaRPr lang="en-US" spc="-5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599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69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smtClean="0"/>
              <a:t>Algorithms for External Sorting</a:t>
            </a:r>
            <a:r>
              <a:rPr lang="en-US" spc="-15" smtClean="0"/>
              <a:t> </a:t>
            </a:r>
            <a:r>
              <a:rPr lang="en-US" spc="-5" smtClean="0"/>
              <a:t>(cont’d.)</a:t>
            </a:r>
            <a:endParaRPr lang="en-US" spc="-5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64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14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520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86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104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68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50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70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67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43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 marR="5080">
              <a:lnSpc>
                <a:spcPts val="4300"/>
              </a:lnSpc>
              <a:spcBef>
                <a:spcPts val="260"/>
              </a:spcBef>
            </a:pPr>
            <a:r>
              <a:rPr lang="en-US" spc="-5" smtClean="0"/>
              <a:t>18.3 Algorithms for SELECT  Operation</a:t>
            </a:r>
            <a:endParaRPr lang="en-US" spc="-5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29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 marR="5080">
              <a:lnSpc>
                <a:spcPts val="4300"/>
              </a:lnSpc>
              <a:spcBef>
                <a:spcPts val="260"/>
              </a:spcBef>
            </a:pPr>
            <a:r>
              <a:rPr lang="en-US" spc="-5" smtClean="0"/>
              <a:t>Algorithms for SELECT Operation  (cont’d.)</a:t>
            </a:r>
            <a:endParaRPr lang="en-US" spc="-5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41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 marR="5080">
              <a:lnSpc>
                <a:spcPts val="4300"/>
              </a:lnSpc>
              <a:spcBef>
                <a:spcPts val="260"/>
              </a:spcBef>
            </a:pPr>
            <a:r>
              <a:rPr lang="en-US" spc="-5" smtClean="0"/>
              <a:t>Algorithms for SELECT Operation  (cont’d.)</a:t>
            </a:r>
            <a:endParaRPr lang="en-US" spc="-5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67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 marR="5080">
              <a:lnSpc>
                <a:spcPts val="4300"/>
              </a:lnSpc>
              <a:spcBef>
                <a:spcPts val="260"/>
              </a:spcBef>
            </a:pPr>
            <a:r>
              <a:rPr lang="en-US" spc="-5" smtClean="0"/>
              <a:t>Algorithms for SELECT Operation  (cont’d.)</a:t>
            </a:r>
            <a:endParaRPr lang="en-US" spc="-5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11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 marR="5080">
              <a:lnSpc>
                <a:spcPts val="4300"/>
              </a:lnSpc>
              <a:spcBef>
                <a:spcPts val="260"/>
              </a:spcBef>
            </a:pPr>
            <a:r>
              <a:rPr lang="en-US" spc="-5" smtClean="0"/>
              <a:t>18.4 Implementing the JOIN  Operation</a:t>
            </a:r>
            <a:endParaRPr lang="en-US" spc="-5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321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742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978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28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754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smtClean="0"/>
              <a:t>Introduction</a:t>
            </a:r>
            <a:endParaRPr lang="en-US" spc="-5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318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1360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3011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7226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513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5866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50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 marR="5080">
              <a:lnSpc>
                <a:spcPts val="4300"/>
              </a:lnSpc>
              <a:spcBef>
                <a:spcPts val="260"/>
              </a:spcBef>
            </a:pPr>
            <a:r>
              <a:rPr lang="en-US" spc="-5" smtClean="0"/>
              <a:t>Implementing the JOIN Operation  (cont’d.)</a:t>
            </a:r>
            <a:endParaRPr lang="en-US" spc="-5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0850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 marR="5080">
              <a:lnSpc>
                <a:spcPts val="4300"/>
              </a:lnSpc>
              <a:spcBef>
                <a:spcPts val="260"/>
              </a:spcBef>
            </a:pPr>
            <a:r>
              <a:rPr lang="en-US" spc="-5" smtClean="0"/>
              <a:t>Implementing the JOIN Operation  (cont’d.)</a:t>
            </a:r>
            <a:endParaRPr lang="en-US" spc="-5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4123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 marR="5080">
              <a:lnSpc>
                <a:spcPts val="4300"/>
              </a:lnSpc>
              <a:spcBef>
                <a:spcPts val="260"/>
              </a:spcBef>
            </a:pPr>
            <a:r>
              <a:rPr lang="en-US" spc="-5" smtClean="0"/>
              <a:t>Implementing the JOIN Operation  (cont’d.)</a:t>
            </a:r>
            <a:endParaRPr lang="en-US" spc="-5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254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 marR="5080">
              <a:lnSpc>
                <a:spcPts val="4300"/>
              </a:lnSpc>
              <a:spcBef>
                <a:spcPts val="260"/>
              </a:spcBef>
            </a:pPr>
            <a:r>
              <a:rPr lang="en-US" spc="-5" smtClean="0"/>
              <a:t>Implementing the JOIN Operation  (cont’d.)</a:t>
            </a:r>
            <a:endParaRPr lang="en-US" spc="-5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25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smtClean="0"/>
              <a:t>Query</a:t>
            </a:r>
            <a:r>
              <a:rPr lang="en-US" spc="-60" smtClean="0"/>
              <a:t> </a:t>
            </a:r>
            <a:r>
              <a:rPr lang="en-US" spc="-5" smtClean="0"/>
              <a:t>Processing</a:t>
            </a:r>
            <a:endParaRPr lang="en-US" spc="-5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043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 marR="5080">
              <a:lnSpc>
                <a:spcPts val="4300"/>
              </a:lnSpc>
              <a:spcBef>
                <a:spcPts val="260"/>
              </a:spcBef>
            </a:pPr>
            <a:r>
              <a:rPr lang="en-US" spc="-5" smtClean="0"/>
              <a:t>Implementing the JOIN Operation  (cont’d.)</a:t>
            </a:r>
            <a:endParaRPr lang="en-US" spc="-5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033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 marR="5080">
              <a:lnSpc>
                <a:spcPts val="4300"/>
              </a:lnSpc>
              <a:spcBef>
                <a:spcPts val="260"/>
              </a:spcBef>
            </a:pPr>
            <a:r>
              <a:rPr lang="en-US" spc="-5" smtClean="0"/>
              <a:t>Implementing the JOIN Operation  (cont’d.)</a:t>
            </a:r>
            <a:endParaRPr lang="en-US" spc="-5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614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 marR="5080">
              <a:lnSpc>
                <a:spcPts val="4300"/>
              </a:lnSpc>
              <a:spcBef>
                <a:spcPts val="260"/>
              </a:spcBef>
            </a:pPr>
            <a:r>
              <a:rPr lang="en-US" spc="-5" smtClean="0"/>
              <a:t>Implementing the JOIN Operation  (cont’d.)</a:t>
            </a:r>
            <a:endParaRPr lang="en-US" spc="-5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8166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 marR="5080">
              <a:lnSpc>
                <a:spcPts val="4300"/>
              </a:lnSpc>
              <a:spcBef>
                <a:spcPts val="260"/>
              </a:spcBef>
            </a:pPr>
            <a:r>
              <a:rPr lang="en-US" spc="-5" smtClean="0"/>
              <a:t>Implementing the JOIN Operation  (cont’d.)</a:t>
            </a:r>
            <a:endParaRPr lang="en-US" spc="-5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097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 marR="5080">
              <a:lnSpc>
                <a:spcPts val="4300"/>
              </a:lnSpc>
              <a:spcBef>
                <a:spcPts val="260"/>
              </a:spcBef>
            </a:pPr>
            <a:r>
              <a:rPr lang="en-US" spc="-5" smtClean="0"/>
              <a:t>18.5 Algorithms for PROJECT and  Set</a:t>
            </a:r>
            <a:r>
              <a:rPr lang="en-US" spc="-10" smtClean="0"/>
              <a:t> </a:t>
            </a:r>
            <a:r>
              <a:rPr lang="en-US" spc="-5" smtClean="0"/>
              <a:t>Operations</a:t>
            </a:r>
            <a:endParaRPr lang="en-US" spc="-5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0639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 marR="5080">
              <a:lnSpc>
                <a:spcPts val="4300"/>
              </a:lnSpc>
              <a:spcBef>
                <a:spcPts val="260"/>
              </a:spcBef>
            </a:pPr>
            <a:r>
              <a:rPr lang="en-US" spc="-5" smtClean="0"/>
              <a:t>Algorithms for PROJECT and Set  Operations</a:t>
            </a:r>
            <a:r>
              <a:rPr lang="en-US" spc="-10" smtClean="0"/>
              <a:t> </a:t>
            </a:r>
            <a:r>
              <a:rPr lang="en-US" spc="-5" smtClean="0"/>
              <a:t>(cont’d.)</a:t>
            </a:r>
            <a:endParaRPr lang="en-US" spc="-5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756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 marR="5080">
              <a:lnSpc>
                <a:spcPts val="4300"/>
              </a:lnSpc>
              <a:spcBef>
                <a:spcPts val="260"/>
              </a:spcBef>
            </a:pPr>
            <a:r>
              <a:rPr lang="en-US" spc="-5" smtClean="0"/>
              <a:t>Algorithms for PROJECT and Set  Operations</a:t>
            </a:r>
            <a:r>
              <a:rPr lang="en-US" spc="-10" smtClean="0"/>
              <a:t> </a:t>
            </a:r>
            <a:r>
              <a:rPr lang="en-US" spc="-5" smtClean="0"/>
              <a:t>(cont’d.)</a:t>
            </a:r>
            <a:endParaRPr lang="en-US" spc="-5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476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 marR="5080">
              <a:lnSpc>
                <a:spcPts val="4300"/>
              </a:lnSpc>
              <a:spcBef>
                <a:spcPts val="260"/>
              </a:spcBef>
            </a:pPr>
            <a:r>
              <a:rPr lang="en-US" spc="-5" smtClean="0"/>
              <a:t>18.6 Implementing Aggregate  Operations and Different Types of</a:t>
            </a:r>
            <a:r>
              <a:rPr lang="en-US" spc="-30" smtClean="0"/>
              <a:t> </a:t>
            </a:r>
            <a:r>
              <a:rPr lang="en-US" spc="-5" smtClean="0"/>
              <a:t>JOINs</a:t>
            </a:r>
            <a:endParaRPr lang="en-US" spc="-5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555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 marR="5080">
              <a:lnSpc>
                <a:spcPts val="4300"/>
              </a:lnSpc>
              <a:spcBef>
                <a:spcPts val="260"/>
              </a:spcBef>
            </a:pPr>
            <a:r>
              <a:rPr lang="en-US" spc="-5" smtClean="0"/>
              <a:t>Implementing Aggregate Operations and  Different Types of JOINs</a:t>
            </a:r>
            <a:r>
              <a:rPr lang="en-US" spc="-15" smtClean="0"/>
              <a:t> </a:t>
            </a:r>
            <a:r>
              <a:rPr lang="en-US" spc="-5" smtClean="0"/>
              <a:t>(cont’d.)</a:t>
            </a:r>
            <a:endParaRPr lang="en-US" spc="-5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632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 marR="5080">
              <a:lnSpc>
                <a:spcPts val="4300"/>
              </a:lnSpc>
              <a:spcBef>
                <a:spcPts val="260"/>
              </a:spcBef>
            </a:pPr>
            <a:r>
              <a:rPr lang="en-US" spc="-5" smtClean="0"/>
              <a:t>18.7 Combining Operations Using  Pipelining</a:t>
            </a:r>
            <a:endParaRPr lang="en-US" spc="-5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55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 marR="5080">
              <a:lnSpc>
                <a:spcPts val="4300"/>
              </a:lnSpc>
              <a:spcBef>
                <a:spcPts val="260"/>
              </a:spcBef>
            </a:pPr>
            <a:r>
              <a:rPr lang="en-US" spc="-5" smtClean="0"/>
              <a:t>18.1 Translating SQL Queries into  Relational Algebra and Other</a:t>
            </a:r>
            <a:r>
              <a:rPr lang="en-US" spc="-10" smtClean="0"/>
              <a:t> </a:t>
            </a:r>
            <a:r>
              <a:rPr lang="en-US" spc="-5" smtClean="0"/>
              <a:t>Operators</a:t>
            </a:r>
            <a:endParaRPr lang="en-US" spc="-5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852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 marR="5080">
              <a:lnSpc>
                <a:spcPts val="4300"/>
              </a:lnSpc>
              <a:spcBef>
                <a:spcPts val="260"/>
              </a:spcBef>
            </a:pPr>
            <a:r>
              <a:rPr lang="en-US" spc="-5" smtClean="0"/>
              <a:t>Combining Operations Using  Pipelining</a:t>
            </a:r>
            <a:r>
              <a:rPr lang="en-US" spc="-10" smtClean="0"/>
              <a:t> </a:t>
            </a:r>
            <a:r>
              <a:rPr lang="en-US" spc="-5" smtClean="0"/>
              <a:t>(cont’d.)</a:t>
            </a:r>
            <a:endParaRPr lang="en-US" spc="-5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9939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 marR="5080">
              <a:lnSpc>
                <a:spcPts val="4300"/>
              </a:lnSpc>
              <a:spcBef>
                <a:spcPts val="260"/>
              </a:spcBef>
            </a:pPr>
            <a:r>
              <a:rPr lang="en-US" spc="-5" smtClean="0"/>
              <a:t>Combining Operations Using  Pipelining</a:t>
            </a:r>
            <a:r>
              <a:rPr lang="en-US" spc="-10" smtClean="0"/>
              <a:t> </a:t>
            </a:r>
            <a:r>
              <a:rPr lang="en-US" spc="-5" smtClean="0"/>
              <a:t>(cont’d.)</a:t>
            </a:r>
            <a:endParaRPr lang="en-US" spc="-5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01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smtClean="0"/>
              <a:t>Translating SQL Queries</a:t>
            </a:r>
            <a:r>
              <a:rPr lang="en-US" spc="-35" smtClean="0"/>
              <a:t> </a:t>
            </a:r>
            <a:r>
              <a:rPr lang="en-US" spc="-5" smtClean="0"/>
              <a:t>(cont’d.)</a:t>
            </a:r>
            <a:endParaRPr lang="en-US" spc="-5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01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smtClean="0"/>
              <a:t>Translating SQL Queries</a:t>
            </a:r>
            <a:r>
              <a:rPr lang="en-US" spc="-35" smtClean="0"/>
              <a:t> </a:t>
            </a:r>
            <a:r>
              <a:rPr lang="en-US" spc="-5" smtClean="0"/>
              <a:t>(cont’d.)</a:t>
            </a:r>
            <a:endParaRPr lang="en-US" spc="-5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86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 marR="5080">
              <a:lnSpc>
                <a:spcPts val="4300"/>
              </a:lnSpc>
              <a:spcBef>
                <a:spcPts val="260"/>
              </a:spcBef>
            </a:pPr>
            <a:r>
              <a:rPr lang="en-US" spc="-5" smtClean="0"/>
              <a:t>Additional Operators Semi-Join and  Anti-Join</a:t>
            </a:r>
            <a:endParaRPr lang="en-US" spc="-5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112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 marR="5080">
              <a:lnSpc>
                <a:spcPts val="4300"/>
              </a:lnSpc>
              <a:spcBef>
                <a:spcPts val="260"/>
              </a:spcBef>
            </a:pPr>
            <a:r>
              <a:rPr lang="en-US" spc="-5" smtClean="0"/>
              <a:t>Additional Operators Semi-Join and  Anti-Join</a:t>
            </a:r>
            <a:r>
              <a:rPr lang="en-US" spc="-10" smtClean="0"/>
              <a:t> </a:t>
            </a:r>
            <a:r>
              <a:rPr lang="en-US" spc="-5" smtClean="0"/>
              <a:t>(cont’d.)</a:t>
            </a:r>
            <a:endParaRPr lang="en-US" spc="-5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39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201</Words>
  <Application>Microsoft Office PowerPoint</Application>
  <PresentationFormat>On-screen Show (4:3)</PresentationFormat>
  <Paragraphs>30</Paragraphs>
  <Slides>51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PowerPoint Presentation</vt:lpstr>
      <vt:lpstr>PowerPoint Presentation</vt:lpstr>
      <vt:lpstr>Introduction</vt:lpstr>
      <vt:lpstr>Query Processing</vt:lpstr>
      <vt:lpstr>18.1 Translating SQL Queries into  Relational Algebra and Other Operators</vt:lpstr>
      <vt:lpstr>Translating SQL Queries (cont’d.)</vt:lpstr>
      <vt:lpstr>Translating SQL Queries (cont’d.)</vt:lpstr>
      <vt:lpstr>Additional Operators Semi-Join and  Anti-Join</vt:lpstr>
      <vt:lpstr>Additional Operators Semi-Join and  Anti-Join (cont’d.)</vt:lpstr>
      <vt:lpstr>18.2 Algorithms for External Sorting</vt:lpstr>
      <vt:lpstr>PowerPoint Presentation</vt:lpstr>
      <vt:lpstr>Algorithms for External Sorting (cont’d.)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18.3 Algorithms for SELECT  Operation</vt:lpstr>
      <vt:lpstr>Algorithms for SELECT Operation  (cont’d.)</vt:lpstr>
      <vt:lpstr>Algorithms for SELECT Operation  (cont’d.)</vt:lpstr>
      <vt:lpstr>Algorithms for SELECT Operation  (cont’d.)</vt:lpstr>
      <vt:lpstr>18.4 Implementing the JOIN  Operation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Implementing the JOIN Operation  (cont’d.)</vt:lpstr>
      <vt:lpstr>Implementing the JOIN Operation  (cont’d.)</vt:lpstr>
      <vt:lpstr>Implementing the JOIN Operation  (cont’d.)</vt:lpstr>
      <vt:lpstr>Implementing the JOIN Operation  (cont’d.)</vt:lpstr>
      <vt:lpstr>Implementing the JOIN Operation  (cont’d.)</vt:lpstr>
      <vt:lpstr>Implementing the JOIN Operation  (cont’d.)</vt:lpstr>
      <vt:lpstr>Implementing the JOIN Operation  (cont’d.)</vt:lpstr>
      <vt:lpstr>Implementing the JOIN Operation  (cont’d.)</vt:lpstr>
      <vt:lpstr>18.5 Algorithms for PROJECT and  Set Operations</vt:lpstr>
      <vt:lpstr>Algorithms for PROJECT and Set  Operations (cont’d.)</vt:lpstr>
      <vt:lpstr>Algorithms for PROJECT and Set  Operations (cont’d.)</vt:lpstr>
      <vt:lpstr>18.6 Implementing Aggregate  Operations and Different Types of JOINs</vt:lpstr>
      <vt:lpstr>Implementing Aggregate Operations and  Different Types of JOINs (cont’d.)</vt:lpstr>
      <vt:lpstr>18.7 Combining Operations Using  Pipelining</vt:lpstr>
      <vt:lpstr>Combining Operations Using  Pipelining (cont’d.)</vt:lpstr>
      <vt:lpstr>Combining Operations Using  Pipelining (cont’d.)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iiits</dc:creator>
  <cp:lastModifiedBy>iiits</cp:lastModifiedBy>
  <cp:revision>1</cp:revision>
  <dcterms:created xsi:type="dcterms:W3CDTF">2021-10-29T15:03:29Z</dcterms:created>
  <dcterms:modified xsi:type="dcterms:W3CDTF">2021-10-29T15:03:29Z</dcterms:modified>
</cp:coreProperties>
</file>